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1" r:id="rId3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99FF"/>
    <a:srgbClr val="FF99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8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38E0D-758A-4349-A736-D6FBAD77FEBD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147D4-B287-49AE-9220-734576BA3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5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Ordered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147D4-B287-49AE-9220-734576BA33D7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Mixed.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147D4-B287-49AE-9220-734576BA33D7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8ACE-975B-43A0-B724-EBFC211FE19E}" type="datetimeFigureOut">
              <a:rPr lang="en-GB" smtClean="0"/>
              <a:pPr/>
              <a:t>05/01/2017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303E-CA1C-4A6E-99CE-D6102A449D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624" y="467544"/>
            <a:ext cx="3312368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1"/>
                </a:solidFill>
              </a:rPr>
              <a:t>Placebo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624" y="1763688"/>
            <a:ext cx="3312368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Control Group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1008" y="1763688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The group of people in a drug trial who are not given the new drug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624" y="3059832"/>
            <a:ext cx="3312368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    Open trial	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1008" y="3059832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Both patient and the doctor know if the patient is in the control group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4355976"/>
            <a:ext cx="3312368" cy="100811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Double blind trial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01008" y="4355976"/>
            <a:ext cx="331236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Neither the patient of the doctor know whether the patient is in the control group or not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5580112"/>
            <a:ext cx="3312368" cy="10081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Blind trial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97932" y="5580112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The doctor knows whether the patient is in the control group or not but patient does not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624" y="6804248"/>
            <a:ext cx="3312368" cy="100811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Human trials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97932" y="6804248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The last stage of drug testing when drugs are tested on humans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624" y="8028384"/>
            <a:ext cx="3312368" cy="10081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Testing on human cells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01008" y="8028384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The first stage of drug testing  when the drug is tested on different types of human body cells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01008" y="395536"/>
            <a:ext cx="3312368" cy="10801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This is sometimes given to the control group. It looks exactly like the real treatment but has no drug in it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624" y="467544"/>
            <a:ext cx="3312368" cy="10081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Case report form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cac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624" y="1763688"/>
            <a:ext cx="3312368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Confidentiality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4881" y="5580112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1600" b="1" dirty="0">
                <a:solidFill>
                  <a:srgbClr val="00B0F0"/>
                </a:solidFill>
              </a:rPr>
              <a:t>A term used to express willingness to take part in research who are under the age of 16 years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624" y="3059832"/>
            <a:ext cx="3312368" cy="1008112"/>
          </a:xfrm>
          <a:prstGeom prst="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Research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76575" y="8028384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An individual, company or </a:t>
            </a:r>
            <a:r>
              <a:rPr lang="en-US" sz="1400" b="1" dirty="0" err="1">
                <a:solidFill>
                  <a:srgbClr val="7030A0"/>
                </a:solidFill>
              </a:rPr>
              <a:t>organisation</a:t>
            </a:r>
            <a:r>
              <a:rPr lang="en-US" sz="1400" b="1" dirty="0">
                <a:solidFill>
                  <a:srgbClr val="7030A0"/>
                </a:solidFill>
              </a:rPr>
              <a:t> which takes responsibility for the start, management and funding of a clinical trial</a:t>
            </a:r>
            <a:endParaRPr lang="en-GB" sz="1400" b="1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624" y="4355976"/>
            <a:ext cx="3312368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Informed Consent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01008" y="4355976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To agree to take part in a study once all information you need has been given </a:t>
            </a:r>
            <a:r>
              <a:rPr lang="en-US" b="1">
                <a:solidFill>
                  <a:srgbClr val="FF0000"/>
                </a:solidFill>
              </a:rPr>
              <a:t>to you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580112"/>
            <a:ext cx="3312368" cy="1008112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Informed Assent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81561" y="6804248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 piece of research that is being  carried out in more than 1 place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624" y="6804248"/>
            <a:ext cx="3312368" cy="10081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Multi-centre trial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81561" y="467544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Printed or electronic form designed to record the data that is required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624" y="8028384"/>
            <a:ext cx="3312368" cy="1008112"/>
          </a:xfrm>
          <a:prstGeom prst="rect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Sponsor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94881" y="1763688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B050"/>
                </a:solidFill>
              </a:rPr>
              <a:t>A set of rules that stops healthcare workers from telling  private information to those who do not need to know </a:t>
            </a:r>
            <a:endParaRPr lang="en-GB" sz="1600" b="1" dirty="0">
              <a:solidFill>
                <a:srgbClr val="00B05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76575" y="3051076"/>
            <a:ext cx="3312368" cy="100811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  <a:p>
            <a:pPr algn="ctr"/>
            <a:r>
              <a:rPr lang="en-GB" dirty="0">
                <a:solidFill>
                  <a:srgbClr val="0070C0"/>
                </a:solidFill>
              </a:rPr>
              <a:t>Attempt to find out in a  systematically and scientific  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                     </a:t>
            </a:r>
            <a:r>
              <a:rPr lang="en-GB" dirty="0" err="1">
                <a:solidFill>
                  <a:srgbClr val="0070C0"/>
                </a:solidFill>
              </a:rPr>
              <a:t>manner</a:t>
            </a:r>
            <a:r>
              <a:rPr lang="en-GB" dirty="0" err="1"/>
              <a:t>and</a:t>
            </a:r>
            <a:r>
              <a:rPr lang="en-GB" dirty="0"/>
              <a:t> scientific manner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33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</TotalTime>
  <Words>268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 Groves 2010</dc:creator>
  <cp:lastModifiedBy>Patricia Atkinson</cp:lastModifiedBy>
  <cp:revision>22</cp:revision>
  <cp:lastPrinted>2013-06-28T14:04:22Z</cp:lastPrinted>
  <dcterms:created xsi:type="dcterms:W3CDTF">2010-10-07T17:18:35Z</dcterms:created>
  <dcterms:modified xsi:type="dcterms:W3CDTF">2017-01-05T17:42:52Z</dcterms:modified>
  <cp:category>Elevate Education Ltd</cp:category>
</cp:coreProperties>
</file>